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Instrument Sans Medium" panose="020B0604020202020204" charset="0"/>
      <p:regular r:id="rId17"/>
    </p:embeddedFont>
    <p:embeddedFont>
      <p:font typeface="Inter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71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59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Uncovering spending patterns, customer segments &amp; product preferences from </a:t>
            </a: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3,900 transactions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55952"/>
            <a:ext cx="3664744" cy="2032754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Data-Driven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73185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3,900 transactions cleaned, engineered &amp; analyzed end-to-end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98562" y="3082766"/>
            <a:ext cx="28354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Actionable Segments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Age, subscription &amp; frequency segments reveal clear revenue drivers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Strategic Growth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Loyalty, discounts &amp; product positioning guide next steps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12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705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4128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235893" y="309705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5897523" y="4128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677995" y="3097054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37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10339626" y="4128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Missing Ratings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4738330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0604" y="4965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45556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Age, Gender, Location, Subscription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16962" y="4738330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5443776" y="4965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43776" y="545556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Item, Category, Amount, Size, Color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4738330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866948" y="4965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Behavior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66948" y="545556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Season, Discounts, Frequency, Ratings, Shipping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732" y="683181"/>
            <a:ext cx="6697028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Preparation &amp; Cleaning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9732" y="1588770"/>
            <a:ext cx="20276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9732" y="1910477"/>
            <a:ext cx="7724537" cy="22860"/>
          </a:xfrm>
          <a:prstGeom prst="rect">
            <a:avLst/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09732" y="2057519"/>
            <a:ext cx="253484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 &amp; Explore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09732" y="2483048"/>
            <a:ext cx="772453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Imported with pandas; used </a:t>
            </a: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head()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info()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describe()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9732" y="3123486"/>
            <a:ext cx="20276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09732" y="3445193"/>
            <a:ext cx="7724537" cy="22860"/>
          </a:xfrm>
          <a:prstGeom prst="rect">
            <a:avLst/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09732" y="3592235"/>
            <a:ext cx="253484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 Missing Data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09732" y="4017764"/>
            <a:ext cx="772453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Imputed 37 missing review ratings using </a:t>
            </a:r>
            <a:r>
              <a:rPr lang="en-US" sz="15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median per category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09732" y="4658201"/>
            <a:ext cx="20276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9732" y="4979908"/>
            <a:ext cx="7724537" cy="22860"/>
          </a:xfrm>
          <a:prstGeom prst="rect">
            <a:avLst/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09732" y="5126950"/>
            <a:ext cx="253484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Engineering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09732" y="5552480"/>
            <a:ext cx="772453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</a:t>
            </a: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&amp; </a:t>
            </a: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columns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09732" y="6192917"/>
            <a:ext cx="202763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09732" y="6514624"/>
            <a:ext cx="7724537" cy="22860"/>
          </a:xfrm>
          <a:prstGeom prst="rect">
            <a:avLst/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09732" y="6661666"/>
            <a:ext cx="253484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DB Integration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09732" y="7087195"/>
            <a:ext cx="7724537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Loaded cleaned dataframe into </a:t>
            </a:r>
            <a:r>
              <a:rPr lang="en-US" sz="15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Server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999" y="1020128"/>
            <a:ext cx="7745492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Analysis: Revenue Insights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9632394" y="2200394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by Gender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9632394" y="2739628"/>
            <a:ext cx="4253508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Compared total revenue split across male and female customers.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9632394" y="3745612"/>
            <a:ext cx="4253508" cy="34409"/>
          </a:xfrm>
          <a:prstGeom prst="rect">
            <a:avLst/>
          </a:prstGeom>
          <a:solidFill>
            <a:srgbClr val="C7CDD6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632394" y="4008953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Shipping Spend Gap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632394" y="4548187"/>
            <a:ext cx="4253508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purchase amount compared between </a:t>
            </a:r>
            <a:r>
              <a:rPr lang="en-US" sz="16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</a:t>
            </a: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vs. </a:t>
            </a:r>
            <a:r>
              <a:rPr lang="en-US" sz="16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</a:t>
            </a: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shipping.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9632394" y="5554172"/>
            <a:ext cx="4253508" cy="34409"/>
          </a:xfrm>
          <a:prstGeom prst="rect">
            <a:avLst/>
          </a:prstGeom>
          <a:solidFill>
            <a:srgbClr val="C7CDD6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632394" y="5817513"/>
            <a:ext cx="404205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Subscribers vs. Non-Subscribers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9632394" y="6356747"/>
            <a:ext cx="4253508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Measured average spend &amp; total revenue for each group.</a:t>
            </a:r>
            <a:endParaRPr lang="en-US" sz="16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5D2FEB-3BE9-E283-09FF-E4FFD4F00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84" y="1998702"/>
            <a:ext cx="2789493" cy="11508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B17D69-41C2-01A2-8674-AD4914E5B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133" y="1998702"/>
            <a:ext cx="2905337" cy="1296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9550DD-5209-C50D-0AF0-A7C7A737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029" y="4008952"/>
            <a:ext cx="4487903" cy="12966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134" y="2320171"/>
            <a:ext cx="8368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High-Value Customer Behaviors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84134" y="3649147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3649147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3906441"/>
            <a:ext cx="28785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Discount Power Users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396859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who used discounts yet spent </a:t>
            </a: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above average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purchase amount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649147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86482" y="3649147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65696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396859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5 products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review ratings above the overall average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649147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9653" y="3649147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88868" y="3906441"/>
            <a:ext cx="31624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Discount Concentration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396859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Products with the </a:t>
            </a: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% of discounts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applied identified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8A5627-3492-64A6-DDD9-448970A6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267" y="6096000"/>
            <a:ext cx="3486931" cy="1738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9683F4-684C-4E9B-C145-3BFD10BCB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696" y="6000155"/>
            <a:ext cx="3330221" cy="18343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282CEF-2C97-750C-1EC7-026967A97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845053" y="4839236"/>
            <a:ext cx="1874520" cy="41963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9355"/>
            <a:ext cx="84514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Segmentation by Age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1763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805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Young Adult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671763"/>
            <a:ext cx="6521410" cy="907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42014" y="3805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Adult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86977"/>
            <a:ext cx="6521410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604" y="552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Middle-Aged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86977"/>
            <a:ext cx="6521410" cy="90725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42014" y="552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Senior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793790" y="63573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distribution analyzed across all four age groups to identify high-value segments.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88131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&amp; Category Performance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92072"/>
            <a:ext cx="8284131" cy="46942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013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3 Per Category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594973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Highest-selling products identified within each product category.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9638943" y="4689310"/>
            <a:ext cx="4205168" cy="35957"/>
          </a:xfrm>
          <a:prstGeom prst="rect">
            <a:avLst/>
          </a:prstGeom>
          <a:solidFill>
            <a:srgbClr val="C7CDD6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638943" y="4980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Repeat Buyers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638943" y="5561528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with </a:t>
            </a: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5+ orders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segmented by subscription status.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79905" y="2991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BI Dashboard</a:t>
            </a:r>
            <a:endParaRPr lang="en-US" sz="44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CE93F-61D6-1D0C-4AAB-ECCCA2654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88" y="1320800"/>
            <a:ext cx="10543823" cy="63386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1487"/>
            <a:ext cx="74495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Business Recommendations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8389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24776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subscriber benefits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58389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Loyalty Program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924776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 to grow "Loyal" segment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74130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591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Review Discounts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082189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sales boosts with margin control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741307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591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Target Marketing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082189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high-revenue age groups &amp;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330</Words>
  <Application>Microsoft Office PowerPoint</Application>
  <PresentationFormat>Custom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Inter</vt:lpstr>
      <vt:lpstr>Consolas</vt:lpstr>
      <vt:lpstr>Instrument Sans Light</vt:lpstr>
      <vt:lpstr>Arial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DIVYA KADAVA</cp:lastModifiedBy>
  <cp:revision>7</cp:revision>
  <dcterms:created xsi:type="dcterms:W3CDTF">2026-02-18T06:50:21Z</dcterms:created>
  <dcterms:modified xsi:type="dcterms:W3CDTF">2026-02-18T07:04:36Z</dcterms:modified>
</cp:coreProperties>
</file>